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5"/>
  </p:notesMasterIdLst>
  <p:sldIdLst>
    <p:sldId id="434" r:id="rId5"/>
    <p:sldId id="441" r:id="rId6"/>
    <p:sldId id="437" r:id="rId7"/>
    <p:sldId id="462" r:id="rId8"/>
    <p:sldId id="477" r:id="rId9"/>
    <p:sldId id="463" r:id="rId10"/>
    <p:sldId id="478" r:id="rId11"/>
    <p:sldId id="464" r:id="rId12"/>
    <p:sldId id="479" r:id="rId13"/>
    <p:sldId id="461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12EF69A-10C4-7026-C49F-5CDE2F9097E1}" name="Vostrčil Jan Mgr. (MPSV)" initials="JV" userId="S::jan.vostrcil@mpsv.gov.cz::c0a61a79-ccca-47f9-b284-b7a5230fb5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A00"/>
    <a:srgbClr val="007339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52" autoAdjust="0"/>
    <p:restoredTop sz="90590" autoAdjust="0"/>
  </p:normalViewPr>
  <p:slideViewPr>
    <p:cSldViewPr snapToGrid="0">
      <p:cViewPr varScale="1">
        <p:scale>
          <a:sx n="59" d="100"/>
          <a:sy n="59" d="100"/>
        </p:scale>
        <p:origin x="876" y="2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Plnění cíle – dětské skupiny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Dětské skupiny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FFD-4303-ABA9-8A830FC9912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FFD-4303-ABA9-8A830FC9912D}"/>
              </c:ext>
            </c:extLst>
          </c:dPt>
          <c:dLbls>
            <c:dLbl>
              <c:idx val="0"/>
              <c:layout>
                <c:manualLayout>
                  <c:x val="-6.18716113722299E-3"/>
                  <c:y val="-0.292682926829268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FD-4303-ABA9-8A830FC9912D}"/>
                </c:ext>
              </c:extLst>
            </c:dLbl>
            <c:dLbl>
              <c:idx val="1"/>
              <c:layout>
                <c:manualLayout>
                  <c:x val="2.0623870457409841E-3"/>
                  <c:y val="-0.311444652908067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FD-4303-ABA9-8A830FC9912D}"/>
                </c:ext>
              </c:extLst>
            </c:dLbl>
            <c:dLbl>
              <c:idx val="2"/>
              <c:layout>
                <c:manualLayout>
                  <c:x val="-1.512399695506381E-16"/>
                  <c:y val="-0.296435272045028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FD-4303-ABA9-8A830FC991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List1!$B$1:$D$1</c:f>
              <c:strCache>
                <c:ptCount val="3"/>
                <c:pt idx="0">
                  <c:v>Cílová hodnota</c:v>
                </c:pt>
                <c:pt idx="1">
                  <c:v>Cílová hodnota se zohledněnou rezervou</c:v>
                </c:pt>
                <c:pt idx="2">
                  <c:v>Vykazované DS</c:v>
                </c:pt>
              </c:strCache>
            </c:strRef>
          </c:cat>
          <c:val>
            <c:numRef>
              <c:f>List1!$B$2:$D$2</c:f>
              <c:numCache>
                <c:formatCode>General</c:formatCode>
                <c:ptCount val="3"/>
                <c:pt idx="0">
                  <c:v>508</c:v>
                </c:pt>
                <c:pt idx="1">
                  <c:v>483</c:v>
                </c:pt>
                <c:pt idx="2">
                  <c:v>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E8-4B84-A3B9-5D49E649EB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9096479"/>
        <c:axId val="109801615"/>
      </c:barChart>
      <c:catAx>
        <c:axId val="13909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801615"/>
        <c:crosses val="autoZero"/>
        <c:auto val="1"/>
        <c:lblAlgn val="ctr"/>
        <c:lblOffset val="100"/>
        <c:noMultiLvlLbl val="0"/>
      </c:catAx>
      <c:valAx>
        <c:axId val="10980161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9096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>
                <a:solidFill>
                  <a:schemeClr val="tx2"/>
                </a:solidFill>
              </a:rPr>
              <a:t>Plnění</a:t>
            </a:r>
            <a:r>
              <a:rPr lang="cs-CZ" b="1" baseline="0" dirty="0">
                <a:solidFill>
                  <a:schemeClr val="tx2"/>
                </a:solidFill>
              </a:rPr>
              <a:t> cíle – zařízení sociálních služeb</a:t>
            </a:r>
            <a:endParaRPr lang="cs-CZ" b="1" dirty="0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Cílová hodnota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Zařízení sociálních služeb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E8-4B84-A3B9-5D49E649EBA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Cílová hodnota se zohledněnou rezervou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Zařízení sociálních služeb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E8-4B84-A3B9-5D49E649EBAB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Vykazované zařízení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Zařízení sociálních služeb</c:v>
                </c:pt>
              </c:strCache>
            </c:strRef>
          </c:cat>
          <c:val>
            <c:numRef>
              <c:f>List1!$D$2</c:f>
              <c:numCache>
                <c:formatCode>General</c:formatCode>
                <c:ptCount val="1"/>
                <c:pt idx="0">
                  <c:v>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E8-4B84-A3B9-5D49E649EB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9096479"/>
        <c:axId val="109801615"/>
      </c:barChart>
      <c:catAx>
        <c:axId val="13909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801615"/>
        <c:crosses val="autoZero"/>
        <c:auto val="1"/>
        <c:lblAlgn val="ctr"/>
        <c:lblOffset val="100"/>
        <c:noMultiLvlLbl val="0"/>
      </c:catAx>
      <c:valAx>
        <c:axId val="10980161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9096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>
                <a:solidFill>
                  <a:schemeClr val="tx2"/>
                </a:solidFill>
              </a:rPr>
              <a:t>Plnění</a:t>
            </a:r>
            <a:r>
              <a:rPr lang="cs-CZ" b="1" baseline="0" dirty="0">
                <a:solidFill>
                  <a:schemeClr val="tx2"/>
                </a:solidFill>
              </a:rPr>
              <a:t> cíle – zařízení sociálních služeb</a:t>
            </a:r>
            <a:endParaRPr lang="cs-CZ" b="1" dirty="0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Cílová hodnota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Zařízení pro ohrožené děti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E8-4B84-A3B9-5D49E649EBA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Cílová hodnota se zohledněnou rezervou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Zařízení pro ohrožené děti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E8-4B84-A3B9-5D49E649EBAB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Vykazované zařízení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Zařízení pro ohrožené děti</c:v>
                </c:pt>
              </c:strCache>
            </c:strRef>
          </c:cat>
          <c:val>
            <c:numRef>
              <c:f>List1!$D$2</c:f>
              <c:numCache>
                <c:formatCode>General</c:formatCode>
                <c:ptCount val="1"/>
                <c:pt idx="0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E8-4B84-A3B9-5D49E649EB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9096479"/>
        <c:axId val="109801615"/>
      </c:barChart>
      <c:catAx>
        <c:axId val="13909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801615"/>
        <c:crosses val="autoZero"/>
        <c:auto val="1"/>
        <c:lblAlgn val="ctr"/>
        <c:lblOffset val="100"/>
        <c:noMultiLvlLbl val="0"/>
      </c:catAx>
      <c:valAx>
        <c:axId val="109801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9096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02.09.2026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2061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6BF8136-B982-290C-2BE5-627B1C22C9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75" y="375310"/>
            <a:ext cx="7483412" cy="71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3FB7316-5BB4-1596-DC8C-C8F22E2941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500" y="427356"/>
            <a:ext cx="5575179" cy="53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FDEE542-D29E-DCE6-A7F0-6539C8EAC2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75" y="375310"/>
            <a:ext cx="7483412" cy="71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39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87A18DA-1144-457A-E8EF-CECCB96AFC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75" y="375310"/>
            <a:ext cx="7483412" cy="71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C52BA4E9-4796-3725-545B-D2330E7938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03043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77971" y="2160000"/>
            <a:ext cx="8906029" cy="40780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66" r:id="rId4"/>
    <p:sldLayoutId id="2147483722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7" r:id="rId24"/>
    <p:sldLayoutId id="2147483713" r:id="rId25"/>
    <p:sldLayoutId id="2147483668" r:id="rId26"/>
    <p:sldLayoutId id="2147483669" r:id="rId27"/>
    <p:sldLayoutId id="2147483720" r:id="rId28"/>
    <p:sldLayoutId id="2147483724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F315A-2F19-129F-3CDC-DCEB9EEFB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51D8F0-1B68-0EAB-903B-18AA2C609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5350" y="2340000"/>
            <a:ext cx="6994650" cy="1916866"/>
          </a:xfrm>
        </p:spPr>
        <p:txBody>
          <a:bodyPr>
            <a:normAutofit/>
          </a:bodyPr>
          <a:lstStyle/>
          <a:p>
            <a:r>
              <a:rPr lang="cs-CZ" dirty="0"/>
              <a:t>Splnění milníků </a:t>
            </a:r>
            <a:br>
              <a:rPr lang="cs-CZ" dirty="0"/>
            </a:br>
            <a:r>
              <a:rPr lang="cs-CZ" dirty="0"/>
              <a:t>Národního plánu obnovy</a:t>
            </a:r>
            <a:endParaRPr lang="cs-CZ" dirty="0">
              <a:solidFill>
                <a:schemeClr val="accent2"/>
              </a:solidFill>
            </a:endParaRPr>
          </a:p>
        </p:txBody>
      </p:sp>
      <p:sp>
        <p:nvSpPr>
          <p:cNvPr id="12" name="Zástupný symbol pro datum 3">
            <a:extLst>
              <a:ext uri="{FF2B5EF4-FFF2-40B4-BE49-F238E27FC236}">
                <a16:creationId xmlns:a16="http://schemas.microsoft.com/office/drawing/2014/main" id="{545FD86C-9558-C8A0-474B-63C2E5980EDC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480732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3E60A-9752-1EC4-E999-A9CB591B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99A6E-CCB0-FF7A-352F-767BF93E8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116183"/>
            <a:ext cx="5400000" cy="1916866"/>
          </a:xfrm>
        </p:spPr>
        <p:txBody>
          <a:bodyPr/>
          <a:lstStyle/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</p:spTree>
    <p:extLst>
      <p:ext uri="{BB962C8B-B14F-4D97-AF65-F5344CB8AC3E}">
        <p14:creationId xmlns:p14="http://schemas.microsoft.com/office/powerpoint/2010/main" val="2158519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A2725-655F-CFDA-738A-74EE505B6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BB5482AD-C26A-2CC2-4AE9-F1717717D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94568"/>
          </a:xfrm>
        </p:spPr>
        <p:txBody>
          <a:bodyPr>
            <a:normAutofit fontScale="90000"/>
          </a:bodyPr>
          <a:lstStyle/>
          <a:p>
            <a:r>
              <a:rPr lang="cs-CZ" dirty="0"/>
              <a:t>Investice NPO komponenty Modernizace služeb zaměstnanosti a rozvoj trhu práce v gesci MPSV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8787E4AA-0427-8C95-9623-BF1CEC273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4000" y="2200275"/>
            <a:ext cx="8964000" cy="353377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tx2"/>
                </a:solidFill>
              </a:rPr>
              <a:t>Investice č. 1 Rozvoj politik zaměstnanosti</a:t>
            </a:r>
          </a:p>
          <a:p>
            <a:pPr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tx2"/>
                </a:solidFill>
              </a:rPr>
              <a:t>Investice č. 2 Zvýšení kapacity předškolních zařízení</a:t>
            </a:r>
          </a:p>
          <a:p>
            <a:pPr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tx2"/>
                </a:solidFill>
              </a:rPr>
              <a:t>Investice č. 3 Rozvoj a modernizace infrastruktury sociální péče</a:t>
            </a:r>
          </a:p>
          <a:p>
            <a:pPr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chemeClr val="tx2"/>
                </a:solidFill>
              </a:rPr>
              <a:t>Investice č. 4 Rozvoj a modernizace infrastruktury v oblasti péče o ohrožené děti</a:t>
            </a:r>
            <a:br>
              <a:rPr lang="cs-CZ" b="1" dirty="0">
                <a:solidFill>
                  <a:schemeClr val="tx2"/>
                </a:solidFill>
              </a:rPr>
            </a:b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F5FDCFB5-5DAE-B957-941D-BEB37327E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5536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E01C3-9AB2-01AC-36D8-43DAFFD12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C9AEA0-92EE-0BF4-9CF3-C0F459D4F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951693"/>
          </a:xfrm>
        </p:spPr>
        <p:txBody>
          <a:bodyPr>
            <a:normAutofit/>
          </a:bodyPr>
          <a:lstStyle/>
          <a:p>
            <a:r>
              <a:rPr lang="cs-CZ" sz="3200" dirty="0"/>
              <a:t>Investice č. 1 Rozvoj politik zaměstnanosti</a:t>
            </a:r>
            <a:br>
              <a:rPr lang="cs-CZ" dirty="0">
                <a:solidFill>
                  <a:schemeClr val="tx2"/>
                </a:solidFill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D48FE4-EC58-7299-B3D5-E3727957F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675" y="1571624"/>
            <a:ext cx="9556296" cy="451090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Cílem této reformy byla podpora celoživotního vzdělávání   v Česku.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Hlavním opatřením bylo poskytování rekvalifikací a digitálních kurzů osobám ohroženým propouštěním nebo osobám, které si chtěly zvýšit kvalifikaci s cílem zvýšení poptávky po dalším vzdělávání.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Celkem vzdělávání absolvovalo cca 143 000 unikátních osob.  Dále byla vybudována Databáze vzdělávacích kurzů a vznikla síť regionálních vzdělávacích center při ÚP ČR.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Podpořili jsme projekty ve výši 4,2 mld. Kč.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BD4745-8855-C1D1-4D96-F193259D9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862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7A360-2441-A622-BF2C-AB4CD90AB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C6FA6F-E353-A491-4E54-1BBA54D91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951693"/>
          </a:xfrm>
        </p:spPr>
        <p:txBody>
          <a:bodyPr>
            <a:noAutofit/>
          </a:bodyPr>
          <a:lstStyle/>
          <a:p>
            <a:r>
              <a:rPr lang="cs-CZ" sz="3200" dirty="0"/>
              <a:t>Investice č. 2 Zvýšení kapacity předškolních zařízení</a:t>
            </a:r>
            <a:br>
              <a:rPr lang="cs-CZ" sz="3200" dirty="0">
                <a:solidFill>
                  <a:schemeClr val="tx2"/>
                </a:solidFill>
              </a:rPr>
            </a:br>
            <a:endParaRPr lang="cs-CZ" sz="3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692888-7938-06F5-4029-DED3A5ECF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</a:t>
            </a:fld>
            <a:endParaRPr lang="cs-CZ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51D0A4FB-3194-0BF3-CB07-99B2513A7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652653"/>
            <a:ext cx="9677400" cy="3915521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Primárním cílem je umožnit rodičům dětí mladších 3 let snadněji skloubit rodinný a pracovní život.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Investice spočívá v podpoře zřizování předškolních zařízení (dětských skupin).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Bude vybudováno nebo renovováno 508 dětských skupin. Je přípustná 5% rezerva pro nenaplnění cíle investice v plné výši (25 zařízení DS).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Podpořili jsme projekty ve výši 6,5 mld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6481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3BBD0-74A0-EC22-CC3C-E54A109E9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E0EEB3-C996-3C3B-4BE7-90DADDD0E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932643"/>
          </a:xfrm>
        </p:spPr>
        <p:txBody>
          <a:bodyPr>
            <a:normAutofit fontScale="90000"/>
          </a:bodyPr>
          <a:lstStyle/>
          <a:p>
            <a:r>
              <a:rPr lang="cs-CZ" dirty="0"/>
              <a:t>Investice č. 2 Zvýšení kapacity předškolních zařízení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235F121-0BFA-5A5F-05B2-6565EC77A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53301" y="1655545"/>
            <a:ext cx="3516021" cy="450871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2"/>
                </a:solidFill>
              </a:rPr>
              <a:t>Dle závazných dokumentů NPO je nutné, aby vzniklo či bylo renovováno 508 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2"/>
                </a:solidFill>
              </a:rPr>
              <a:t>Při zohlednění přípustné rezervy je nutné, aby bylo vytvořeno min. 483 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2"/>
                </a:solidFill>
              </a:rPr>
              <a:t>K 31. 8. 2026 je možné vykázat 503 zařízení DS.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CED0BF-D146-B279-8E3D-734D3803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5</a:t>
            </a:fld>
            <a:endParaRPr lang="cs-CZ"/>
          </a:p>
        </p:txBody>
      </p:sp>
      <p:graphicFrame>
        <p:nvGraphicFramePr>
          <p:cNvPr id="10" name="Zástupný objekt grafu 9">
            <a:extLst>
              <a:ext uri="{FF2B5EF4-FFF2-40B4-BE49-F238E27FC236}">
                <a16:creationId xmlns:a16="http://schemas.microsoft.com/office/drawing/2014/main" id="{A6AAD8CB-C07B-916B-0034-933C220A168E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721899833"/>
              </p:ext>
            </p:extLst>
          </p:nvPr>
        </p:nvGraphicFramePr>
        <p:xfrm>
          <a:off x="5340350" y="1846263"/>
          <a:ext cx="6157913" cy="338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3379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116B-59D8-E40D-ADB4-7517EF7AB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0156A9-4E3F-A353-BCC6-D77CABE72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951693"/>
          </a:xfrm>
        </p:spPr>
        <p:txBody>
          <a:bodyPr>
            <a:noAutofit/>
          </a:bodyPr>
          <a:lstStyle/>
          <a:p>
            <a:r>
              <a:rPr lang="cs-CZ" sz="3200" dirty="0"/>
              <a:t>Investice č. 3 Rozvoj a modernizace infrastruktury sociální péče</a:t>
            </a:r>
            <a:br>
              <a:rPr lang="cs-CZ" sz="3200" dirty="0">
                <a:solidFill>
                  <a:schemeClr val="tx2"/>
                </a:solidFill>
              </a:rPr>
            </a:br>
            <a:endParaRPr lang="cs-CZ" sz="3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FBAD8F-5B54-6905-9E93-B40C573F3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6</a:t>
            </a:fld>
            <a:endParaRPr lang="cs-CZ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D1776745-091B-90B3-A191-8680C8FE7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652653"/>
            <a:ext cx="9677400" cy="3915521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Primárním cílem tohoto opatření je řešit nedostatečnou infrastrukturu sociální služeb a potřebu podpořit proces přechodu ke komunitní sociální a dlouhodobé péči v Česku.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Investice spočívá v podpoře výstavby a renovace zařízení sociálních služeb.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Bude vybudováno nebo renovováno 200 zařízení sociálních služeb. Je přípustná 5% rezerva pro nenaplnění cíle investice v plné výši (10 zařízení DS).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Podpořili jsme projekty ve výši 6,9 mld. Kč.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751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F6684-E23B-F3DE-EA5F-7F5A681FF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EECB01-714C-FEDD-4455-916BF8BB6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932643"/>
          </a:xfrm>
        </p:spPr>
        <p:txBody>
          <a:bodyPr>
            <a:normAutofit fontScale="90000"/>
          </a:bodyPr>
          <a:lstStyle/>
          <a:p>
            <a:r>
              <a:rPr lang="cs-CZ" dirty="0"/>
              <a:t>Investice č. 3 Rozvoj a modernizace infrastruktury sociální péče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FAD7E029-7DA5-C157-971C-33333C2209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53301" y="1846263"/>
            <a:ext cx="3516021" cy="431799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2"/>
                </a:solidFill>
              </a:rPr>
              <a:t>Dle závazných dokumentů NPO je nutné, aby vzniklo či bylo renovováno 200 zařízení sociálních služeb.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2"/>
                </a:solidFill>
              </a:rPr>
              <a:t>Při zohlednění přípustné rezervy je nutné, aby bylo vytvořeno min. 190 těchto zařízení.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2"/>
                </a:solidFill>
              </a:rPr>
              <a:t>K 31. 8. 2026 je možné vykázat 202 těchto zařízení.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D5D9FB-E336-06A9-86E5-1AD78C767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7</a:t>
            </a:fld>
            <a:endParaRPr lang="cs-CZ"/>
          </a:p>
        </p:txBody>
      </p:sp>
      <p:graphicFrame>
        <p:nvGraphicFramePr>
          <p:cNvPr id="10" name="Zástupný objekt grafu 9">
            <a:extLst>
              <a:ext uri="{FF2B5EF4-FFF2-40B4-BE49-F238E27FC236}">
                <a16:creationId xmlns:a16="http://schemas.microsoft.com/office/drawing/2014/main" id="{1C13BACD-157F-01F3-6DE6-6DE279D4A18A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681137912"/>
              </p:ext>
            </p:extLst>
          </p:nvPr>
        </p:nvGraphicFramePr>
        <p:xfrm>
          <a:off x="5340350" y="1846263"/>
          <a:ext cx="6157913" cy="338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0529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4DE00-8E20-20C5-89E6-3600258E6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EEC971-496E-B191-347E-CD98C2D6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951693"/>
          </a:xfrm>
        </p:spPr>
        <p:txBody>
          <a:bodyPr>
            <a:noAutofit/>
          </a:bodyPr>
          <a:lstStyle/>
          <a:p>
            <a:r>
              <a:rPr lang="cs-CZ" sz="3200" dirty="0"/>
              <a:t>Investice č. 3 Rozvoj a modernizace infrastruktury v oblasti péče o ohrožené děti</a:t>
            </a:r>
            <a:br>
              <a:rPr lang="cs-CZ" sz="3200" dirty="0">
                <a:solidFill>
                  <a:schemeClr val="tx2"/>
                </a:solidFill>
              </a:rPr>
            </a:br>
            <a:endParaRPr lang="cs-CZ" sz="3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FA79DC-E0CA-0D14-EE63-2F48A0A0B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8</a:t>
            </a:fld>
            <a:endParaRPr lang="cs-CZ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1C06BAFD-2C15-175E-49AE-D370F2FB0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652653"/>
            <a:ext cx="9677400" cy="3915521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Primárním cílem investice je řešit nedostatečnou infrastrukturu sociální péče o ohrožené děti a podpořit proces přechodu na komunitní péči v Česku.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Investice spočívá v podpoře pořízení, renovacích existujících budov a výstavbě nových budov pro vznik nových kapacit péče o ohrožené děti.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Bude vybudováno nebo renovováno 61 zařízení pro ohrožené děti. Je přípustná 5% rezerva pro nenaplnění cíle investice v plné výši (6 zařízení pro ohrožené děti).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Podpořili jsme projekty ve výši 592 milionů Kč.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990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E235-A8D7-69B3-EB04-8AE381AAC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206C52-5847-2545-7BDD-113E1F80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932643"/>
          </a:xfrm>
        </p:spPr>
        <p:txBody>
          <a:bodyPr>
            <a:normAutofit fontScale="90000"/>
          </a:bodyPr>
          <a:lstStyle/>
          <a:p>
            <a:r>
              <a:rPr lang="cs-CZ" dirty="0"/>
              <a:t>Investice č. 3 Rozvoj a modernizace infrastruktury v oblasti péče o ohrožené děti</a:t>
            </a:r>
            <a:br>
              <a:rPr lang="cs-CZ" dirty="0">
                <a:solidFill>
                  <a:schemeClr val="tx2"/>
                </a:solidFill>
              </a:rPr>
            </a:br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9F17E7EE-4263-C264-6937-B5C5F9FDE0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53301" y="1684421"/>
            <a:ext cx="3516021" cy="4479841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2"/>
                </a:solidFill>
              </a:rPr>
              <a:t>Dle závazných dokumentů NPO je nutné, aby vzniklo či bylo renovováno 61 zařízení pro ohrožené děti.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2"/>
                </a:solidFill>
              </a:rPr>
              <a:t>Při zohlednění přípustné rezervy je nutné, aby bylo vytvořeno min. 55 těchto zařízení.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2"/>
                </a:solidFill>
              </a:rPr>
              <a:t>K 31. 8. 2026 je možné vykázat 68 těchto zařízení.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5336E37-4B84-AEEB-DA3E-05B589FAE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9</a:t>
            </a:fld>
            <a:endParaRPr lang="cs-CZ"/>
          </a:p>
        </p:txBody>
      </p:sp>
      <p:graphicFrame>
        <p:nvGraphicFramePr>
          <p:cNvPr id="10" name="Zástupný objekt grafu 9">
            <a:extLst>
              <a:ext uri="{FF2B5EF4-FFF2-40B4-BE49-F238E27FC236}">
                <a16:creationId xmlns:a16="http://schemas.microsoft.com/office/drawing/2014/main" id="{30E4E228-661F-9093-1EB6-E0393B31D046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349040556"/>
              </p:ext>
            </p:extLst>
          </p:nvPr>
        </p:nvGraphicFramePr>
        <p:xfrm>
          <a:off x="5340350" y="1846263"/>
          <a:ext cx="6157913" cy="338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4752722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50961a-01f8-4a31-97df-cc737852abde">
      <Terms xmlns="http://schemas.microsoft.com/office/infopath/2007/PartnerControls"/>
    </lcf76f155ced4ddcb4097134ff3c332f>
    <TaxCatchAll xmlns="d6be7263-8cf3-404f-8f3a-9141da07474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53E2BC182952C44BBAFAEC6093676C6" ma:contentTypeVersion="12" ma:contentTypeDescription="Vytvoří nový dokument" ma:contentTypeScope="" ma:versionID="3ddea503870e84819258640eb5669f46">
  <xsd:schema xmlns:xsd="http://www.w3.org/2001/XMLSchema" xmlns:xs="http://www.w3.org/2001/XMLSchema" xmlns:p="http://schemas.microsoft.com/office/2006/metadata/properties" xmlns:ns2="bb50961a-01f8-4a31-97df-cc737852abde" xmlns:ns3="d6be7263-8cf3-404f-8f3a-9141da07474e" targetNamespace="http://schemas.microsoft.com/office/2006/metadata/properties" ma:root="true" ma:fieldsID="6e55fb1ba409993c0220d5cba3eec132" ns2:_="" ns3:_="">
    <xsd:import namespace="bb50961a-01f8-4a31-97df-cc737852abde"/>
    <xsd:import namespace="d6be7263-8cf3-404f-8f3a-9141da0747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50961a-01f8-4a31-97df-cc737852ab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635b4d26-ba4a-4603-bec3-cd1f9d645e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e7263-8cf3-404f-8f3a-9141da07474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4821d86-a3c4-455e-8098-3dac7fa18c69}" ma:internalName="TaxCatchAll" ma:showField="CatchAllData" ma:web="d6be7263-8cf3-404f-8f3a-9141da0747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19C120-5274-443A-93A6-139E5591E124}">
  <ds:schemaRefs>
    <ds:schemaRef ds:uri="http://schemas.microsoft.com/office/2006/metadata/properties"/>
    <ds:schemaRef ds:uri="http://schemas.microsoft.com/office/infopath/2007/PartnerControls"/>
    <ds:schemaRef ds:uri="bb50961a-01f8-4a31-97df-cc737852abde"/>
    <ds:schemaRef ds:uri="d6be7263-8cf3-404f-8f3a-9141da07474e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9B7E5F-DA52-429F-B92F-5D2486211B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50961a-01f8-4a31-97df-cc737852abde"/>
    <ds:schemaRef ds:uri="d6be7263-8cf3-404f-8f3a-9141da0747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10617</TotalTime>
  <Words>589</Words>
  <PresentationFormat>Widescreen</PresentationFormat>
  <Paragraphs>55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Wingdings</vt:lpstr>
      <vt:lpstr>JVS PPS Light</vt:lpstr>
      <vt:lpstr>Splnění milníků  Národního plánu obnovy</vt:lpstr>
      <vt:lpstr>Investice NPO komponenty Modernizace služeb zaměstnanosti a rozvoj trhu práce v gesci MPSV</vt:lpstr>
      <vt:lpstr>Investice č. 1 Rozvoj politik zaměstnanosti </vt:lpstr>
      <vt:lpstr>Investice č. 2 Zvýšení kapacity předškolních zařízení </vt:lpstr>
      <vt:lpstr>Investice č. 2 Zvýšení kapacity předškolních zařízení</vt:lpstr>
      <vt:lpstr>Investice č. 3 Rozvoj a modernizace infrastruktury sociální péče </vt:lpstr>
      <vt:lpstr>Investice č. 3 Rozvoj a modernizace infrastruktury sociální péče</vt:lpstr>
      <vt:lpstr>Investice č. 3 Rozvoj a modernizace infrastruktury v oblasti péče o ohrožené děti </vt:lpstr>
      <vt:lpstr>Investice č. 3 Rozvoj a modernizace infrastruktury v oblasti péče o ohrožené děti </vt:lpstr>
      <vt:lpstr>Děkujeme za pozornost</vt:lpstr>
    </vt:vector>
  </TitlesOfParts>
  <Manager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/>
  <cp:keywords/>
  <dc:description/>
  <cp:lastPrinted>2025-10-24T08:31:40Z</cp:lastPrinted>
  <dcterms:created xsi:type="dcterms:W3CDTF">2025-01-29T13:36:29Z</dcterms:created>
  <dcterms:modified xsi:type="dcterms:W3CDTF">2026-09-02T07:20:26Z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0x010100353E2BC182952C44BBAFAEC6093676C6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</Properties>
</file>